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4174" r:id="rId2"/>
  </p:sldMasterIdLst>
  <p:notesMasterIdLst>
    <p:notesMasterId r:id="rId49"/>
  </p:notesMasterIdLst>
  <p:handoutMasterIdLst>
    <p:handoutMasterId r:id="rId50"/>
  </p:handoutMasterIdLst>
  <p:sldIdLst>
    <p:sldId id="327" r:id="rId3"/>
    <p:sldId id="330" r:id="rId4"/>
    <p:sldId id="331" r:id="rId5"/>
    <p:sldId id="332" r:id="rId6"/>
    <p:sldId id="262" r:id="rId7"/>
    <p:sldId id="299" r:id="rId8"/>
    <p:sldId id="336" r:id="rId9"/>
    <p:sldId id="302" r:id="rId10"/>
    <p:sldId id="337" r:id="rId11"/>
    <p:sldId id="264" r:id="rId12"/>
    <p:sldId id="338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21" r:id="rId40"/>
    <p:sldId id="322" r:id="rId41"/>
    <p:sldId id="323" r:id="rId42"/>
    <p:sldId id="324" r:id="rId43"/>
    <p:sldId id="288" r:id="rId44"/>
    <p:sldId id="289" r:id="rId45"/>
    <p:sldId id="320" r:id="rId46"/>
    <p:sldId id="274" r:id="rId47"/>
    <p:sldId id="329" r:id="rId48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B49CB"/>
    <a:srgbClr val="F2F4F8"/>
    <a:srgbClr val="1C7DDB"/>
    <a:srgbClr val="121619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28"/>
    <p:restoredTop sz="95056" autoAdjust="0"/>
  </p:normalViewPr>
  <p:slideViewPr>
    <p:cSldViewPr snapToGrid="0" snapToObjects="1">
      <p:cViewPr>
        <p:scale>
          <a:sx n="100" d="100"/>
          <a:sy n="100" d="100"/>
        </p:scale>
        <p:origin x="474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213" d="100"/>
          <a:sy n="213" d="100"/>
        </p:scale>
        <p:origin x="186" y="1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90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07259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2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86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047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9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effectLst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956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17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1423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252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965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8874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970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3118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406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7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017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746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526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82394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698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5038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4025" r:id="rId14"/>
    <p:sldLayoutId id="214748402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8/14/2023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40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75" r:id="rId1"/>
    <p:sldLayoutId id="2147484176" r:id="rId2"/>
    <p:sldLayoutId id="2147484177" r:id="rId3"/>
    <p:sldLayoutId id="2147484178" r:id="rId4"/>
    <p:sldLayoutId id="2147484179" r:id="rId5"/>
    <p:sldLayoutId id="2147484180" r:id="rId6"/>
    <p:sldLayoutId id="2147484181" r:id="rId7"/>
    <p:sldLayoutId id="2147484182" r:id="rId8"/>
    <p:sldLayoutId id="2147484183" r:id="rId9"/>
    <p:sldLayoutId id="2147484184" r:id="rId10"/>
    <p:sldLayoutId id="2147484185" r:id="rId11"/>
    <p:sldLayoutId id="2147484186" r:id="rId12"/>
    <p:sldLayoutId id="2147484187" r:id="rId13"/>
    <p:sldLayoutId id="2147484188" r:id="rId14"/>
    <p:sldLayoutId id="2147484189" r:id="rId15"/>
    <p:sldLayoutId id="2147484190" r:id="rId16"/>
    <p:sldLayoutId id="2147484191" r:id="rId17"/>
    <p:sldLayoutId id="2147484192" r:id="rId18"/>
    <p:sldLayoutId id="2147484193" r:id="rId19"/>
    <p:sldLayoutId id="2147484194" r:id="rId20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accent2">
              <a:lumMod val="20000"/>
              <a:lumOff val="80000"/>
            </a:schemeClr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albaum Display SemiBold" panose="02070703090703020303" pitchFamily="18" charset="0"/>
        <a:buChar char="-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accent2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albaum Display SemiBold" panose="02070703090703020303" pitchFamily="18" charset="0"/>
        <a:buChar char="-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accent2">
              <a:lumMod val="20000"/>
              <a:lumOff val="80000"/>
            </a:schemeClr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nereacal/python-data-science/blob/main/machine_learning_capston_proj/capstone_intro_datasets/web-scraping.ipynb" TargetMode="Externa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4.xml"/><Relationship Id="rId5" Type="http://schemas.openxmlformats.org/officeDocument/2006/relationships/hyperlink" Target="https://github.com/nereacal/python-data-science/blob/main/machine_learning_capston_proj/exploratory_data_analysis/eda_data_visualization.ipynb" TargetMode="Externa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reacal/python-data-science/blob/main/machine_learning_capston_proj/exploratory_data_analysis/eda_sql.ipynb" TargetMode="Externa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interactive_visual_analytics_and_dashboard/interactive_visual_analytics_folium.ipynb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interactive_visual_analytics_and_dashboard/interactive_dashboard_plotly.py" TargetMode="External"/><Relationship Id="rId2" Type="http://schemas.openxmlformats.org/officeDocument/2006/relationships/hyperlink" Target="https://github.com/nereacal/python-data-science/blob/main/machine_learning_capston_proj/interactive_visual_analytics_and_dashboard/interactive_visual_analytics_folium.ipynb" TargetMode="Externa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reacal/python-data-science/blob/main/machine_learning_capston_proj/predictive_analysis/IBM-DS0321EN-SkillsNetwork_labs_module_4_SpaceX_Machine_Learning_Prediction_Part_5.jupyterlite.ipynb" TargetMode="Externa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data_visualization.ipynb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data_visualization.ipynb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data_visualization.ipynb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data_visualization.ipynb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data_visualization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data_visualization.ipynb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sql.ipynb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sql.ipynb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sql.ipynb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sql.ipynb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sql.ipynb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sql.ipynb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sql.ipynb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sql.ipynb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exploratory_data_analysis/eda_sql.ipynb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github.com/nereacal/python-data-science/blob/main/machine_learning_capston_proj/exploratory_data_analysis/eda_sql.ipynb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interactive_visual_analytics_and_dashboard/interactive_visual_analytics_folium.ipynb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reacal/python-data-science/blob/main/machine_learning_capston_proj/interactive_visual_analytics_and_dashboard/interactive_visual_analytics_folium.ipynb" TargetMode="Externa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interactive_visual_analytics_and_dashboard/interactive_dashboard_plotly.py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interactive_visual_analytics_and_dashboard/interactive_dashboard_plotly.py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interactive_visual_analytics_and_dashboard/interactive_dashboard_plotly.py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interactive_visual_analytics_and_dashboard/interactive_dashboard_plotly.py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github.com/nereacal/python-data-science/blob/main/machine_learning_capston_proj/predictive_analysis/IBM-DS0321EN-SkillsNetwork_labs_module_4_SpaceX_Machine_Learning_Prediction_Part_5.jupyterlite.ipynb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interactive_visual_analytics_and_dashboard/interactive_dashboard_plotly.py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github.com/nereacal/python-data-science/blob/main/machine_learning_capston_proj/predictive_analysis/IBM-DS0321EN-SkillsNetwork_labs_module_4_SpaceX_Machine_Learning_Prediction_Part_5.jupyterlite.ipynb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predictive_analysis/IBM-DS0321EN-SkillsNetwork_labs_module_4_SpaceX_Machine_Learning_Prediction_Part_5.jupyterlite.ipynb" TargetMode="External"/><Relationship Id="rId2" Type="http://schemas.openxmlformats.org/officeDocument/2006/relationships/hyperlink" Target="https://github.com/nereacal/python-data-science/blob/main/machine_learning_capston_proj/interactive_visual_analytics_and_dashboard/interactive_dashboard_plotly.py" TargetMode="External"/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nereacal/python-data-science/blob/main/machine_learning_capston_proj/capstone_intro_datasets/data-collection-api.ipynb" TargetMode="Externa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reacal/python-data-science/blob/main/machine_learning_capston_proj/capstone_intro_datasets/web-scraping.ipyn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Nerea Caldés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13/08/2023</a:t>
            </a:r>
          </a:p>
        </p:txBody>
      </p:sp>
      <p:pic>
        <p:nvPicPr>
          <p:cNvPr id="2" name="Picture 2" descr="IBM Skills Network Logo - Horizontal-noai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309886" y="1714499"/>
            <a:ext cx="8975725" cy="36099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+mj-lt"/>
              </a:rPr>
              <a:t>Steps to data wrangling: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Perform EDA and determine training labels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Calculate number of launches on each site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Calculate number and occurrence of each orbit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Calculate number and occurrence of mission outcome per orbit type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+mj-lt"/>
              </a:rPr>
              <a:t>Create a landing outcome label from outcome column considering 0 as bad outcome and 1 otherwise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Data 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9275318" y="5800165"/>
            <a:ext cx="2477386" cy="53134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a </a:t>
            </a:r>
            <a:r>
              <a:rPr lang="en-US" dirty="0" err="1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dirty="0">
              <a:solidFill>
                <a:schemeClr val="tx1"/>
              </a:solidFill>
              <a:effectLst/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Data Wrangling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848C70-7F39-EA16-8B18-1AD1EAC0C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94" y="1486168"/>
            <a:ext cx="8182483" cy="499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96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76531" y="1237077"/>
            <a:ext cx="4367213" cy="255428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 marL="36900" indent="0">
              <a:buNone/>
            </a:pPr>
            <a:r>
              <a:rPr lang="en-US" sz="2000" b="1" dirty="0">
                <a:effectLst/>
              </a:rPr>
              <a:t>Scatter Graph for correlation analysis:</a:t>
            </a:r>
          </a:p>
          <a:p>
            <a:pPr lvl="1">
              <a:buFontTx/>
              <a:buChar char="-"/>
            </a:pPr>
            <a:r>
              <a:rPr lang="en-US" sz="1800" dirty="0">
                <a:effectLst/>
              </a:rPr>
              <a:t>Flight number vs Payload Mass</a:t>
            </a:r>
          </a:p>
          <a:p>
            <a:pPr lvl="1">
              <a:buFontTx/>
              <a:buChar char="-"/>
            </a:pPr>
            <a:r>
              <a:rPr lang="en-US" sz="1800" dirty="0">
                <a:effectLst/>
              </a:rPr>
              <a:t>Flight number vs Launch Site</a:t>
            </a:r>
          </a:p>
          <a:p>
            <a:pPr lvl="1">
              <a:buFontTx/>
              <a:buChar char="-"/>
            </a:pPr>
            <a:r>
              <a:rPr lang="en-US" sz="1800" dirty="0">
                <a:effectLst/>
              </a:rPr>
              <a:t>Payload vs Launch Site</a:t>
            </a:r>
          </a:p>
          <a:p>
            <a:pPr lvl="1">
              <a:buFontTx/>
              <a:buChar char="-"/>
            </a:pPr>
            <a:r>
              <a:rPr lang="en-US" sz="1800" dirty="0">
                <a:effectLst/>
              </a:rPr>
              <a:t>Orbit vs Flight number</a:t>
            </a:r>
          </a:p>
          <a:p>
            <a:pPr lvl="1">
              <a:buFontTx/>
              <a:buChar char="-"/>
            </a:pPr>
            <a:r>
              <a:rPr lang="en-US" sz="1800" dirty="0">
                <a:effectLst/>
              </a:rPr>
              <a:t>Payload vs Outcome</a:t>
            </a:r>
          </a:p>
          <a:p>
            <a:pPr lvl="1">
              <a:buFontTx/>
              <a:buChar char="-"/>
            </a:pPr>
            <a:r>
              <a:rPr lang="en-US" sz="1800" dirty="0">
                <a:effectLst/>
              </a:rPr>
              <a:t>Orbit vs Payload Mass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EDA with Data Visualization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C8631B3E-7522-E49B-45CF-EFB4B9EBE382}"/>
              </a:ext>
            </a:extLst>
          </p:cNvPr>
          <p:cNvSpPr txBox="1">
            <a:spLocks/>
          </p:cNvSpPr>
          <p:nvPr/>
        </p:nvSpPr>
        <p:spPr>
          <a:xfrm>
            <a:off x="6173461" y="1622132"/>
            <a:ext cx="2209698" cy="82563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Bar Graphs:</a:t>
            </a:r>
          </a:p>
          <a:p>
            <a:pPr lvl="1">
              <a:buFontTx/>
              <a:buChar char="-"/>
            </a:pPr>
            <a:r>
              <a:rPr lang="en-US" sz="1800" dirty="0"/>
              <a:t>Orbit types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4A213FB-5A05-CDDA-57DF-C194BB498588}"/>
              </a:ext>
            </a:extLst>
          </p:cNvPr>
          <p:cNvSpPr txBox="1">
            <a:spLocks/>
          </p:cNvSpPr>
          <p:nvPr/>
        </p:nvSpPr>
        <p:spPr>
          <a:xfrm>
            <a:off x="5855486" y="4119562"/>
            <a:ext cx="2845649" cy="9076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Line Graphs</a:t>
            </a:r>
            <a:r>
              <a:rPr lang="en-US" sz="2000" dirty="0"/>
              <a:t>:</a:t>
            </a:r>
          </a:p>
          <a:p>
            <a:pPr lvl="1">
              <a:buFontTx/>
              <a:buChar char="-"/>
            </a:pPr>
            <a:r>
              <a:rPr lang="en-US" sz="1800" dirty="0"/>
              <a:t>Success Rate vs year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7163E2F-3028-AAD4-F9DE-547AE90BA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523" y="4119562"/>
            <a:ext cx="2688088" cy="19858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409483B-F709-EE38-0783-53EF33C5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523" y="1622132"/>
            <a:ext cx="2686568" cy="203613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0AA9F2E-50A0-4297-CF5C-656C392D3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962" y="3854650"/>
            <a:ext cx="3226181" cy="289529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3A866E0-9134-D808-6FE3-158398FFCE9D}"/>
              </a:ext>
            </a:extLst>
          </p:cNvPr>
          <p:cNvSpPr txBox="1"/>
          <p:nvPr/>
        </p:nvSpPr>
        <p:spPr>
          <a:xfrm>
            <a:off x="9160941" y="6197362"/>
            <a:ext cx="172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s-ES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es-E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dirty="0" err="1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s-E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68348" y="1841500"/>
            <a:ext cx="9745663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/>
              <a:t>Connect to data base from </a:t>
            </a:r>
            <a:r>
              <a:rPr lang="en-US" dirty="0" err="1"/>
              <a:t>Jupyter</a:t>
            </a:r>
            <a:r>
              <a:rPr lang="en-US" dirty="0"/>
              <a:t> Notebook and few queries. Some of them are:</a:t>
            </a:r>
          </a:p>
          <a:p>
            <a:pPr>
              <a:buFontTx/>
              <a:buChar char="-"/>
            </a:pPr>
            <a:r>
              <a:rPr lang="en-US" dirty="0"/>
              <a:t>Display names of the unique launch site in the space mission</a:t>
            </a:r>
          </a:p>
          <a:p>
            <a:pPr>
              <a:buFontTx/>
              <a:buChar char="-"/>
            </a:pPr>
            <a:r>
              <a:rPr lang="en-US" dirty="0"/>
              <a:t>Display 5 records where launch sites begin with the string 'KSC’</a:t>
            </a:r>
          </a:p>
          <a:p>
            <a:pPr>
              <a:buFontTx/>
              <a:buChar char="-"/>
            </a:pPr>
            <a:r>
              <a:rPr lang="en-US" dirty="0"/>
              <a:t>Display average payload mass carried by booster version F9 v1.1</a:t>
            </a:r>
          </a:p>
          <a:p>
            <a:pPr>
              <a:buFontTx/>
              <a:buChar char="-"/>
            </a:pPr>
            <a:r>
              <a:rPr lang="en-US" dirty="0"/>
              <a:t>List the total number of successful and failure mission outcomes</a:t>
            </a:r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EDA with SQL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48D674B-0097-1F20-2C56-1423830FF10B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17623" y="1443382"/>
            <a:ext cx="10620375" cy="1711325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en-US" sz="2000" dirty="0"/>
              <a:t>Mapped all launch sites, added markers, circles, and lines indicating launch success/failure on the folium map.</a:t>
            </a:r>
          </a:p>
          <a:p>
            <a:pPr>
              <a:buFontTx/>
              <a:buChar char="-"/>
            </a:pPr>
            <a:r>
              <a:rPr lang="en-US" sz="2000" dirty="0"/>
              <a:t>Assign launch outcomes (0 is failure and 1 is success)</a:t>
            </a:r>
          </a:p>
          <a:p>
            <a:pPr>
              <a:buFontTx/>
              <a:buChar char="-"/>
            </a:pPr>
            <a:r>
              <a:rPr lang="en-US" sz="2000" dirty="0"/>
              <a:t>Calculate distance from the launch site to different landmarks and draw lines in the map to measure distance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Build an Interactive Map with Folium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1011309-5A34-CBC3-45BB-3D8179537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786" y="3154707"/>
            <a:ext cx="6897614" cy="3184964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FA169AA-7D62-831F-7B61-57365A075DC3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1444625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Added a launch site drop-down input component</a:t>
            </a:r>
          </a:p>
          <a:p>
            <a:pPr>
              <a:buFontTx/>
              <a:buChar char="-"/>
            </a:pPr>
            <a:r>
              <a:rPr lang="en-US" dirty="0"/>
              <a:t>A callback function to render a pie chart for success records based on drop-down</a:t>
            </a:r>
          </a:p>
          <a:p>
            <a:pPr>
              <a:buFontTx/>
              <a:buChar char="-"/>
            </a:pPr>
            <a:r>
              <a:rPr lang="en-US" dirty="0"/>
              <a:t>A range slider to select Payload</a:t>
            </a:r>
          </a:p>
          <a:p>
            <a:pPr>
              <a:buFontTx/>
              <a:buChar char="-"/>
            </a:pPr>
            <a:r>
              <a:rPr lang="en-US" dirty="0"/>
              <a:t>A callback function to render the scatter chart for success records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Build a Dashboard with </a:t>
            </a:r>
            <a:r>
              <a:rPr lang="en-US" dirty="0" err="1">
                <a:solidFill>
                  <a:schemeClr val="tx1"/>
                </a:solidFill>
                <a:latin typeface="+mj-lt"/>
              </a:rPr>
              <a:t>Plotly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Dash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1CB87FC-D0C0-BD8B-0C24-28C41D014A7C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en-US" sz="180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68348" y="1470792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Load data and create an array using </a:t>
            </a:r>
            <a:r>
              <a:rPr lang="en-US" sz="2200" dirty="0" err="1">
                <a:solidFill>
                  <a:schemeClr val="tx1"/>
                </a:solidFill>
                <a:latin typeface="+mj-lt"/>
              </a:rPr>
              <a:t>numpy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. </a:t>
            </a:r>
          </a:p>
          <a:p>
            <a:pPr>
              <a:buFontTx/>
              <a:buChar char="-"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Standardize data and split it into training and testing data</a:t>
            </a:r>
          </a:p>
          <a:p>
            <a:pPr>
              <a:buFontTx/>
              <a:buChar char="-"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Create the following machine learning objects (Logistic regression, Vector machine , Decision Tree Classifier, </a:t>
            </a:r>
            <a:r>
              <a:rPr lang="es-ES" sz="2200" b="0" i="0" dirty="0">
                <a:solidFill>
                  <a:schemeClr val="tx1"/>
                </a:solidFill>
                <a:effectLst/>
                <a:latin typeface="+mj-lt"/>
              </a:rPr>
              <a:t>k </a:t>
            </a:r>
            <a:r>
              <a:rPr lang="es-ES" sz="2200" b="0" i="0" dirty="0" err="1">
                <a:solidFill>
                  <a:schemeClr val="tx1"/>
                </a:solidFill>
                <a:effectLst/>
                <a:latin typeface="+mj-lt"/>
              </a:rPr>
              <a:t>nearest</a:t>
            </a:r>
            <a:r>
              <a:rPr lang="es-ES" sz="2200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s-ES" sz="2200" b="0" i="0" dirty="0" err="1">
                <a:solidFill>
                  <a:schemeClr val="tx1"/>
                </a:solidFill>
                <a:effectLst/>
                <a:latin typeface="+mj-lt"/>
              </a:rPr>
              <a:t>neighbors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) also with </a:t>
            </a:r>
            <a:r>
              <a:rPr lang="en-US" sz="2200" dirty="0" err="1">
                <a:solidFill>
                  <a:schemeClr val="tx1"/>
                </a:solidFill>
                <a:latin typeface="+mj-lt"/>
              </a:rPr>
              <a:t>GridSearchCV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 and fit it to find the best parameters from given dictionaries. </a:t>
            </a:r>
          </a:p>
          <a:p>
            <a:pPr>
              <a:buFontTx/>
              <a:buChar char="-"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Calculate the accuracy on the test data using the method score() to find predictive data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8ADEF0A-B9C5-645F-0956-3C641A887375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- Exploratory data analysis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- Interactive analytics demo in screenshots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- 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Flight Number vs. Launch Site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433B39E-5580-3618-F461-BABF65EA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17" y="1529979"/>
            <a:ext cx="11254765" cy="303071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26D574-0D17-E228-3082-7CBD452BE2EB}"/>
              </a:ext>
            </a:extLst>
          </p:cNvPr>
          <p:cNvSpPr txBox="1"/>
          <p:nvPr/>
        </p:nvSpPr>
        <p:spPr>
          <a:xfrm>
            <a:off x="2695574" y="4737797"/>
            <a:ext cx="6800850" cy="90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It is shown that the more amount of flight number is at launch site, the greater the success rate at launch site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E05C6BA-AEE7-3335-B0EB-1CA7088F3891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3798961" y="2143144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Executive Summary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Introduction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Methodology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Results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Conclusion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Appendix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2505075" y="4696767"/>
            <a:ext cx="7791468" cy="7180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Here, as higher the Payload Mass is, the higher the success rate. 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Payload vs. Launch Site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3187615-2E34-D3CA-3CCC-743F1EF7F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80" y="1443220"/>
            <a:ext cx="11345678" cy="305313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5DC2BA2-88F2-662E-E27A-D0D812DF3DC3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125145" y="2967147"/>
            <a:ext cx="4296845" cy="115097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Orbits ES-L1, GEO, HEO and SSO have 100% Success Rate. Lowest is SO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Success Rate vs. Orbit Type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A509FA4-804D-233C-28CE-B90D2E9D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0" y="1430298"/>
            <a:ext cx="6052304" cy="4627602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332ED14-4F66-DF4D-2193-AD7D8C85F010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6818387" y="2119552"/>
            <a:ext cx="4800600" cy="17475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LEO orbit: Success tied to flight count. GTO orbit: No correlation.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Flight Number vs. Orbit Type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A382D42-8014-DDB8-686C-E51323E66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85" y="1302131"/>
            <a:ext cx="4592565" cy="488911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6282F98-DC21-3F2C-7AF3-067ED2EBBC8D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1590675" y="4776138"/>
            <a:ext cx="9010650" cy="110713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Heavier payloads correlate with higher successful landings in PO, LEO, and ISS orbits.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Payload vs. Orbit Type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96B332A-F43D-C1D1-AF66-6FE81D8EC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1" y="1390595"/>
            <a:ext cx="11460020" cy="3073121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8E4C37F-4074-A4BE-D089-00F86504CACE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7773988" y="2584450"/>
            <a:ext cx="3511623" cy="15208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The plot shows a consistent increase in success rate from 2013 to 2020.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Launch Success Yearly Trend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C751F5-A66B-EE72-5C8F-04A1C2AAB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4" y="1475953"/>
            <a:ext cx="5992739" cy="463452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10E9942-B1A3-9A82-EC98-AA73EC277628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6904036" y="3673808"/>
            <a:ext cx="3609975" cy="156448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"Distinct" keyword used to display unique launch sites in SpaceX data.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All Launch Site Names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B11E2C6-A534-F899-5005-BAFBB5BCA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36" y="2247984"/>
            <a:ext cx="5284086" cy="339983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A498569-29A4-7910-81A0-FA4FA22D0CFE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317200" y="4603434"/>
            <a:ext cx="6150526" cy="9305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Used query to show 5 'KSC' launch site records.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Launch Site Names Begin with 'KSC'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E4AC2A-D4C8-01D4-5EC1-851E8544D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798"/>
            <a:ext cx="10515600" cy="2752881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C579C80-A6D9-8877-D13C-8E587E62A6F7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743999" y="4583583"/>
            <a:ext cx="4352001" cy="9302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Query yielded NASA's booster payload sum: 45596.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Total Payload Mass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BD11724-F368-9E44-F3C1-5149386D8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659" y="2229583"/>
            <a:ext cx="7379352" cy="214239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73A1CA8-272C-7EEF-9A18-D22A9FA65F1D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4979542" y="4653079"/>
            <a:ext cx="6288014" cy="6331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Average payload mass of F9 v1.1 booster: 2928.4.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Average Payload Mass by F9 v1.1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68E9960-3DAA-AFEF-B179-A80B1B44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698" y="2211057"/>
            <a:ext cx="6978989" cy="195623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E1B1243-0B7A-2A2A-F1F7-4F834D565B1F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tx1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latin typeface="+mj-lt"/>
              </a:rPr>
              <a:t>29</a:t>
            </a:fld>
            <a:endParaRPr lang="en-US">
              <a:solidFill>
                <a:schemeClr val="tx1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713781" y="2706077"/>
            <a:ext cx="4419600" cy="26273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First successful ground pad landing: June 1, 2014.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First Successful Ground Landing Date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893C7AA-D028-42F5-7301-2013E90EA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11" y="1725935"/>
            <a:ext cx="3906764" cy="1960285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7A174DE-AAF7-7DE5-FFC6-07E625AC6AD5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770011" y="1520688"/>
            <a:ext cx="10371754" cy="461175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Methodologies:</a:t>
            </a:r>
          </a:p>
          <a:p>
            <a:pPr marL="971550" lvl="1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Data Collection</a:t>
            </a:r>
          </a:p>
          <a:p>
            <a:pPr marL="971550" lvl="1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Data Wrangle</a:t>
            </a:r>
          </a:p>
          <a:p>
            <a:pPr marL="971550" lvl="1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EDA with SQL</a:t>
            </a:r>
          </a:p>
          <a:p>
            <a:pPr marL="971550" lvl="1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EDA with Data Visualization</a:t>
            </a:r>
          </a:p>
          <a:p>
            <a:pPr marL="971550" lvl="1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Interactive visual analytics and Dashboards</a:t>
            </a:r>
          </a:p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2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Results:</a:t>
            </a:r>
          </a:p>
          <a:p>
            <a:pPr marL="971550" lvl="1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EDA</a:t>
            </a:r>
          </a:p>
          <a:p>
            <a:pPr marL="971550" lvl="1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Visualization</a:t>
            </a:r>
          </a:p>
          <a:p>
            <a:pPr marL="971550" lvl="1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Predictive analytics</a:t>
            </a:r>
          </a:p>
        </p:txBody>
      </p:sp>
      <p:sp>
        <p:nvSpPr>
          <p:cNvPr id="1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Executive 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53545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70011" y="4999772"/>
            <a:ext cx="10334588" cy="75140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Filtered for successful drone ship landings and payload mass between 4000 and 6000 using WHERE and </a:t>
            </a:r>
            <a:r>
              <a:rPr lang="en-US" sz="2200" dirty="0" err="1">
                <a:solidFill>
                  <a:schemeClr val="tx1"/>
                </a:solidFill>
                <a:effectLst/>
                <a:latin typeface="+mj-lt"/>
              </a:rPr>
              <a:t>AND</a:t>
            </a: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 clauses.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Successful Drone Ship Landing with Payload between 4000 and 6000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7117CD-8DA8-B751-9BFE-17322CB17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73" y="2148924"/>
            <a:ext cx="10306603" cy="235909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4DC22D-4877-44A5-C3A8-3513D7B43065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696984" y="4638428"/>
            <a:ext cx="6008741" cy="16056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Utilized wildcard '%' to filter WHERE </a:t>
            </a:r>
            <a:r>
              <a:rPr lang="en-US" sz="2200" dirty="0" err="1">
                <a:solidFill>
                  <a:schemeClr val="tx1"/>
                </a:solidFill>
                <a:effectLst/>
                <a:latin typeface="+mn-lt"/>
              </a:rPr>
              <a:t>MissionOutcome</a:t>
            </a:r>
            <a:r>
              <a:rPr lang="en-US" sz="2200" dirty="0">
                <a:solidFill>
                  <a:schemeClr val="tx1"/>
                </a:solidFill>
                <a:effectLst/>
                <a:latin typeface="+mn-lt"/>
              </a:rPr>
              <a:t> as success or failure.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Total Number of Successful and Failure Mission Outcomes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C9E76B-025F-7508-3D2C-FD1E003E8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784" y="1825239"/>
            <a:ext cx="6980291" cy="2600109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3F27729-8E56-D217-0D7E-BCC09545F96B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8AAF775-E8F2-C852-A52B-A821E4DFD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715723"/>
            <a:ext cx="8035040" cy="41675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8997155" y="2071688"/>
            <a:ext cx="2519362" cy="26527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Identified max payload-carrying booster using subquery in WHERE with MAX() function.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Boosters Carried Maximum Payload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B4E3E44-E5DB-845D-612E-0613583F46BA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899400" y="2677780"/>
            <a:ext cx="3730625" cy="19704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tx1"/>
                </a:solidFill>
                <a:effectLst/>
                <a:latin typeface="+mj-lt"/>
              </a:rPr>
              <a:t>List the records which will display the month names, </a:t>
            </a:r>
            <a:r>
              <a:rPr lang="en-US" dirty="0" err="1">
                <a:solidFill>
                  <a:schemeClr val="tx1"/>
                </a:solidFill>
                <a:effectLst/>
                <a:latin typeface="+mj-lt"/>
              </a:rPr>
              <a:t>succesful</a:t>
            </a:r>
            <a:r>
              <a:rPr lang="en-US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US" dirty="0" err="1">
                <a:solidFill>
                  <a:schemeClr val="tx1"/>
                </a:solidFill>
                <a:effectLst/>
                <a:latin typeface="+mj-lt"/>
              </a:rPr>
              <a:t>landing_outcomes</a:t>
            </a:r>
            <a:r>
              <a:rPr lang="en-US" dirty="0">
                <a:solidFill>
                  <a:schemeClr val="tx1"/>
                </a:solidFill>
                <a:effectLst/>
                <a:latin typeface="+mj-lt"/>
              </a:rPr>
              <a:t> in ground pad ,booster versions, </a:t>
            </a:r>
            <a:r>
              <a:rPr lang="en-US" dirty="0" err="1">
                <a:solidFill>
                  <a:schemeClr val="tx1"/>
                </a:solidFill>
                <a:effectLst/>
                <a:latin typeface="+mj-lt"/>
              </a:rPr>
              <a:t>launch_site</a:t>
            </a:r>
            <a:r>
              <a:rPr lang="en-US" dirty="0">
                <a:solidFill>
                  <a:schemeClr val="tx1"/>
                </a:solidFill>
                <a:effectLst/>
                <a:latin typeface="+mj-lt"/>
              </a:rPr>
              <a:t> for the months in year 2017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2017 Launch Records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9968E0F-427D-BFD2-6165-6C65F23E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360952"/>
            <a:ext cx="6641442" cy="493870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5C2C6C2-6EE8-EA64-4DEE-F60CD033D6EA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4506046" y="3429000"/>
            <a:ext cx="4008871" cy="292016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3690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Rank Landing Outcomes Between 2010-06-04 and 2017-03-20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41CF878-0891-C0A6-53EC-192A0D9D5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436729"/>
            <a:ext cx="7744906" cy="6382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D9B523-421F-5882-F0DC-85C90C64E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386" y="2074993"/>
            <a:ext cx="1201189" cy="4092326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D7494B-7014-C355-410F-EE8BC12DDEB2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0F3C9B25-3C09-C7ED-3FC9-933CEF8FAD2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972565" y="1400860"/>
            <a:ext cx="8541446" cy="3813175"/>
          </a:xfrm>
          <a:prstGeom prst="rect">
            <a:avLst/>
          </a:prstGeom>
        </p:spPr>
      </p:pic>
      <p:sp>
        <p:nvSpPr>
          <p:cNvPr id="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All launch sites map markers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E7F7A78-F9AC-056C-F2BE-BE54A71A5E1F}"/>
              </a:ext>
            </a:extLst>
          </p:cNvPr>
          <p:cNvSpPr txBox="1"/>
          <p:nvPr/>
        </p:nvSpPr>
        <p:spPr>
          <a:xfrm>
            <a:off x="2363219" y="5318239"/>
            <a:ext cx="86151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Söhne"/>
              </a:rPr>
              <a:t>Proximity to equator aids equatorial launches, leveraging Earth's rotation for prograde orbits. Near-equator sites gain natural boost, saving fuel and costs.</a:t>
            </a:r>
            <a:endParaRPr lang="es-E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11B78C5-67AF-CE01-DC89-AD3D63BF746B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768348" y="1566862"/>
            <a:ext cx="97456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+mj-lt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 map and make a proper screenshot to show the color-labeled launch outcomes on the map</a:t>
            </a:r>
            <a:endParaRPr lang="en-US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tx1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Explain the important elements and findings on the screenshot</a:t>
            </a:r>
            <a:endParaRPr lang="en-US" dirty="0">
              <a:solidFill>
                <a:schemeClr val="tx1"/>
              </a:solidFill>
              <a:latin typeface="+mj-lt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&lt;Folium Map Screenshot 2&gt;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3D4F6DD-D6D4-A3A9-313D-8F6C82918B35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992919" y="4672012"/>
            <a:ext cx="8897864" cy="5857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KSC LC-39A has the most successful launches from all sites.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Success launches Pie Chart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B17119-AE0E-829A-EF56-261640E3F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303525"/>
            <a:ext cx="10706242" cy="3058926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C17A531-44B1-64C4-2FDF-5E3ABBF9F294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Title 1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Introduction</a:t>
            </a:r>
          </a:p>
        </p:txBody>
      </p:sp>
      <p:sp>
        <p:nvSpPr>
          <p:cNvPr id="5" name="Content Placeholder 2"/>
          <p:cNvSpPr txBox="1"/>
          <p:nvPr/>
        </p:nvSpPr>
        <p:spPr>
          <a:xfrm>
            <a:off x="828068" y="1480930"/>
            <a:ext cx="10530113" cy="454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- Project background and context: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SpaceX offers Falcon 9 rocket launches at $62 million, a significant cost reduction compared to other providers due to their ability to reuse the first stage. Predicting the first stage's landing outcome allows for accurate cost estimation of a launch. This data is valuable for competing companies considering bidding against SpaceX for a rocket launch. The module provides an introduction to the issue and equips participants with essential tools for course completion.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- Problems you want to find answers: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- Trend in successful landings over a period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- Elements that will influence the successful landing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- Specific circumstances are necessary to guarantee the success landing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466975" y="5103873"/>
            <a:ext cx="7267575" cy="71825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KSC LC-39A has the highest success rate amongst launch sites</a:t>
            </a:r>
          </a:p>
        </p:txBody>
      </p:sp>
      <p:sp>
        <p:nvSpPr>
          <p:cNvPr id="8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High launch success ratio pie chart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27E163D-81A3-AF73-E5E1-761061DD7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476696"/>
            <a:ext cx="10857085" cy="323817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18EAB91-0527-976A-DB21-7848CBC017DC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Payload Mass and Success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806088-2875-1BDF-E3DE-326FB0C0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529924"/>
            <a:ext cx="10742879" cy="2782246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E9E5962-63B9-8713-C915-30933BE03D40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2428875" y="4767263"/>
            <a:ext cx="6924675" cy="7191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The decision tree classifier is the model with the highest classification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Classification Accuracy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9F1971B-8CBD-863F-E198-AEE156AD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2284903"/>
            <a:ext cx="10717139" cy="227887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2AAD9F-2083-310E-498F-26A7B4FF043B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US" sz="1800" dirty="0">
                <a:solidFill>
                  <a:schemeClr val="tx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4294967295"/>
          </p:nvPr>
        </p:nvSpPr>
        <p:spPr>
          <a:xfrm>
            <a:off x="6549504" y="3140075"/>
            <a:ext cx="3860801" cy="24987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effectLst/>
                <a:latin typeface="+mj-lt"/>
              </a:rPr>
              <a:t>Decision tree matrix differentiates classes but struggles with false positive: unsuccessful landings misclassified as successful.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Confusion Matrix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33BA14-796B-83D9-E244-6A3E3B683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310843"/>
            <a:ext cx="5487914" cy="495944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008DABE-732A-6795-F1BD-598F3A2DBA14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US" sz="1800" dirty="0">
                <a:solidFill>
                  <a:schemeClr val="tx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2428875" y="1882906"/>
            <a:ext cx="7334250" cy="327818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/>
              <a:t>Positive correlation between launch site flight volume and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/>
              <a:t>Orbits: ES-L1, GEO, HEO, SSO, VLEO excelled in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/>
              <a:t>KSC LC-39A dominated successful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/>
              <a:t>Decision tree classifier emerged as optimal ML algorithm for task.</a:t>
            </a:r>
          </a:p>
        </p:txBody>
      </p:sp>
      <p:sp>
        <p:nvSpPr>
          <p:cNvPr id="9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Conclusions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1C041B2-348F-1EAF-EDE1-C86A9727D112}"/>
              </a:ext>
            </a:extLst>
          </p:cNvPr>
          <p:cNvSpPr txBox="1">
            <a:spLocks/>
          </p:cNvSpPr>
          <p:nvPr/>
        </p:nvSpPr>
        <p:spPr>
          <a:xfrm>
            <a:off x="9218687" y="5822130"/>
            <a:ext cx="1829389" cy="49722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albaum Display SemiBold" panose="02070703090703020303" pitchFamily="18" charset="0"/>
              <a:buChar char="-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albaum Display SemiBold" panose="02070703090703020303" pitchFamily="18" charset="0"/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n-US" sz="1800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en-US" sz="180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770011" y="1329070"/>
            <a:ext cx="10819477" cy="5312361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9600" dirty="0">
                <a:solidFill>
                  <a:schemeClr val="tx1"/>
                </a:solidFill>
                <a:latin typeface="+mj-lt"/>
              </a:rPr>
              <a:t>Executive Summary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tx1"/>
                </a:solidFill>
                <a:latin typeface="+mj-lt"/>
              </a:rPr>
              <a:t>- </a:t>
            </a:r>
            <a:r>
              <a:rPr lang="en-US" sz="8800" b="1" dirty="0">
                <a:solidFill>
                  <a:schemeClr val="tx1"/>
                </a:solidFill>
                <a:latin typeface="+mj-lt"/>
              </a:rPr>
              <a:t>Data collection</a:t>
            </a:r>
            <a:r>
              <a:rPr lang="en-US" sz="8800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sz="7600" dirty="0">
                <a:solidFill>
                  <a:schemeClr val="tx1"/>
                </a:solidFill>
                <a:latin typeface="+mj-lt"/>
              </a:rPr>
              <a:t>Data is collected using SpaceX REST API and also web scraping techniques (Wikipedia)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b="1" dirty="0">
                <a:solidFill>
                  <a:schemeClr val="tx1"/>
                </a:solidFill>
                <a:latin typeface="+mj-lt"/>
              </a:rPr>
              <a:t>- Data Wrangle</a:t>
            </a:r>
            <a:r>
              <a:rPr lang="en-US" sz="8800" dirty="0">
                <a:solidFill>
                  <a:schemeClr val="tx1"/>
                </a:solidFill>
                <a:latin typeface="+mj-lt"/>
              </a:rPr>
              <a:t>: </a:t>
            </a:r>
            <a:r>
              <a:rPr lang="en-US" sz="7600" dirty="0">
                <a:solidFill>
                  <a:schemeClr val="tx1"/>
                </a:solidFill>
                <a:latin typeface="+mj-lt"/>
              </a:rPr>
              <a:t>Identify missing values, filter data, using One Hot encoding.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tx1"/>
                </a:solidFill>
                <a:latin typeface="+mj-lt"/>
              </a:rPr>
              <a:t>- </a:t>
            </a:r>
            <a:r>
              <a:rPr lang="en-US" sz="8800" b="1" dirty="0">
                <a:solidFill>
                  <a:schemeClr val="tx1"/>
                </a:solidFill>
                <a:latin typeface="+mj-lt"/>
              </a:rPr>
              <a:t>Perform exploratory data analysis (EDA) using visualization and SQL: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200" dirty="0">
                <a:solidFill>
                  <a:schemeClr val="tx1"/>
                </a:solidFill>
                <a:latin typeface="+mj-lt"/>
              </a:rPr>
              <a:t>- </a:t>
            </a:r>
            <a:r>
              <a:rPr lang="en-US" sz="7200" b="1" dirty="0">
                <a:solidFill>
                  <a:schemeClr val="tx1"/>
                </a:solidFill>
                <a:latin typeface="+mj-lt"/>
              </a:rPr>
              <a:t>SQL</a:t>
            </a:r>
            <a:r>
              <a:rPr lang="en-US" sz="7200" dirty="0">
                <a:solidFill>
                  <a:schemeClr val="tx1"/>
                </a:solidFill>
                <a:latin typeface="+mj-lt"/>
              </a:rPr>
              <a:t>: Using SQL queries to extract necessary data from data base</a:t>
            </a:r>
          </a:p>
          <a:p>
            <a:pPr marL="457200" lvl="1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6400" b="1" dirty="0">
                <a:solidFill>
                  <a:schemeClr val="tx1"/>
                </a:solidFill>
                <a:latin typeface="+mj-lt"/>
              </a:rPr>
              <a:t>- Visualization</a:t>
            </a:r>
            <a:r>
              <a:rPr lang="en-US" sz="6400" dirty="0">
                <a:solidFill>
                  <a:schemeClr val="tx1"/>
                </a:solidFill>
                <a:latin typeface="+mj-lt"/>
              </a:rPr>
              <a:t>: relationship between different parameters, using dummy variables and encoding to represent data in Scatter Graphs, Bar Graphs, Line Graphs…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tx1"/>
                </a:solidFill>
                <a:latin typeface="+mj-lt"/>
              </a:rPr>
              <a:t>- </a:t>
            </a:r>
            <a:r>
              <a:rPr lang="en-US" sz="8800" b="1" dirty="0">
                <a:solidFill>
                  <a:schemeClr val="tx1"/>
                </a:solidFill>
                <a:latin typeface="+mj-lt"/>
              </a:rPr>
              <a:t>Perform interactive visual analytics using Folium and </a:t>
            </a:r>
            <a:r>
              <a:rPr lang="en-US" sz="8800" b="1" dirty="0" err="1">
                <a:solidFill>
                  <a:schemeClr val="tx1"/>
                </a:solidFill>
                <a:latin typeface="+mj-lt"/>
              </a:rPr>
              <a:t>Plotly</a:t>
            </a:r>
            <a:r>
              <a:rPr lang="en-US" sz="8800" b="1" dirty="0">
                <a:solidFill>
                  <a:schemeClr val="tx1"/>
                </a:solidFill>
                <a:latin typeface="+mj-lt"/>
              </a:rPr>
              <a:t> Dash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b="1" dirty="0">
                <a:solidFill>
                  <a:schemeClr val="tx1"/>
                </a:solidFill>
                <a:latin typeface="+mj-lt"/>
              </a:rPr>
              <a:t>- Perform predictive analysis using classification models: </a:t>
            </a:r>
            <a:r>
              <a:rPr lang="en-US" sz="7600" dirty="0">
                <a:solidFill>
                  <a:schemeClr val="tx1"/>
                </a:solidFill>
                <a:latin typeface="+mj-lt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Methodology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1503364" y="1608138"/>
            <a:ext cx="9416274" cy="44180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Steps to get data from SpaceX API:</a:t>
            </a:r>
          </a:p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Use get function from library “requests“ to make HTTP request to API URL.</a:t>
            </a:r>
          </a:p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Decode response and normalize data using functions from “</a:t>
            </a:r>
            <a:r>
              <a:rPr lang="en-US" sz="2200" dirty="0" err="1">
                <a:solidFill>
                  <a:schemeClr val="tx1"/>
                </a:solidFill>
                <a:latin typeface="+mj-lt"/>
              </a:rPr>
              <a:t>json</a:t>
            </a:r>
            <a:r>
              <a:rPr lang="en-US" sz="2200" dirty="0">
                <a:solidFill>
                  <a:schemeClr val="tx1"/>
                </a:solidFill>
                <a:latin typeface="+mj-lt"/>
              </a:rPr>
              <a:t>” library</a:t>
            </a:r>
          </a:p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Get specific columns from API (with obtained IDs) and store it in lists</a:t>
            </a:r>
          </a:p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Create a dictionary from lists data combining columns</a:t>
            </a:r>
          </a:p>
          <a:p>
            <a:pPr marL="514350" indent="-514350">
              <a:lnSpc>
                <a:spcPct val="100000"/>
              </a:lnSpc>
              <a:spcBef>
                <a:spcPts val="1400"/>
              </a:spcBef>
              <a:buFont typeface="+mj-lt"/>
              <a:buAutoNum type="romanUcPeriod"/>
            </a:pPr>
            <a:r>
              <a:rPr lang="en-US" sz="2200" dirty="0">
                <a:solidFill>
                  <a:schemeClr val="tx1"/>
                </a:solidFill>
                <a:latin typeface="+mj-lt"/>
              </a:rPr>
              <a:t>Create Pandas data frame</a:t>
            </a:r>
            <a:endParaRPr lang="en-US" dirty="0">
              <a:solidFill>
                <a:schemeClr val="tx1"/>
              </a:solidFill>
              <a:latin typeface="+mj-lt"/>
            </a:endParaRPr>
          </a:p>
          <a:p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Data Collection – SpaceX API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4294967295"/>
          </p:nvPr>
        </p:nvSpPr>
        <p:spPr>
          <a:xfrm>
            <a:off x="8828162" y="5813720"/>
            <a:ext cx="1829389" cy="497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</a:t>
            </a:r>
            <a:r>
              <a:rPr lang="en-US" sz="1800" dirty="0" err="1">
                <a:solidFill>
                  <a:schemeClr val="tx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1800" dirty="0">
              <a:solidFill>
                <a:schemeClr val="tx1"/>
              </a:solidFill>
              <a:effectLst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Data Collection – SpaceX API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9704C32-42B4-0243-892F-B4F41C262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607720"/>
            <a:ext cx="10651978" cy="29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26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700" dirty="0">
                <a:solidFill>
                  <a:schemeClr val="tx1"/>
                </a:solidFill>
                <a:latin typeface="+mj-lt"/>
              </a:rPr>
              <a:t>Data Collection - Scraping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0652194-A893-6ACD-F0EF-13C62FBA9ECA}"/>
              </a:ext>
            </a:extLst>
          </p:cNvPr>
          <p:cNvSpPr txBox="1"/>
          <p:nvPr/>
        </p:nvSpPr>
        <p:spPr>
          <a:xfrm>
            <a:off x="770011" y="1644133"/>
            <a:ext cx="10515600" cy="4057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ts val="1400"/>
              </a:spcBef>
            </a:pPr>
            <a:r>
              <a:rPr lang="en-US" sz="2200" dirty="0"/>
              <a:t>Steps to get data from SpaceX API:</a:t>
            </a:r>
          </a:p>
          <a:p>
            <a:pPr marL="742950" lvl="1" indent="-285750">
              <a:spcBef>
                <a:spcPts val="1400"/>
              </a:spcBef>
              <a:buFontTx/>
              <a:buChar char="-"/>
            </a:pPr>
            <a:r>
              <a:rPr lang="en-US" sz="2200" dirty="0"/>
              <a:t>Request the HTML page from Wikipedia URL and get response</a:t>
            </a:r>
          </a:p>
          <a:p>
            <a:pPr marL="742950" lvl="1" indent="-285750">
              <a:spcBef>
                <a:spcPts val="1400"/>
              </a:spcBef>
              <a:buFontTx/>
              <a:buChar char="-"/>
            </a:pPr>
            <a:r>
              <a:rPr lang="en-US" sz="2200" dirty="0"/>
              <a:t>Create a </a:t>
            </a:r>
            <a:r>
              <a:rPr lang="en-US" sz="2200" dirty="0" err="1"/>
              <a:t>BeautifulSoup</a:t>
            </a:r>
            <a:r>
              <a:rPr lang="en-US" sz="2200" dirty="0"/>
              <a:t> object from the HTML response</a:t>
            </a:r>
          </a:p>
          <a:p>
            <a:pPr marL="742950" lvl="1" indent="-285750">
              <a:spcBef>
                <a:spcPts val="1400"/>
              </a:spcBef>
              <a:buFontTx/>
              <a:buChar char="-"/>
            </a:pPr>
            <a:r>
              <a:rPr lang="en-US" sz="2200" dirty="0"/>
              <a:t>Find tables and check content from a targeted table</a:t>
            </a:r>
          </a:p>
          <a:p>
            <a:pPr marL="742950" lvl="1" indent="-285750">
              <a:spcBef>
                <a:spcPts val="1400"/>
              </a:spcBef>
              <a:buFontTx/>
              <a:buChar char="-"/>
            </a:pPr>
            <a:r>
              <a:rPr lang="en-US" sz="2200" dirty="0"/>
              <a:t>Iterate through &lt;</a:t>
            </a:r>
            <a:r>
              <a:rPr lang="en-US" sz="2200" dirty="0" err="1"/>
              <a:t>th</a:t>
            </a:r>
            <a:r>
              <a:rPr lang="en-US" sz="2200" dirty="0"/>
              <a:t>&gt; elements to extract the column names</a:t>
            </a:r>
          </a:p>
          <a:p>
            <a:pPr marL="742950" lvl="1" indent="-285750">
              <a:spcBef>
                <a:spcPts val="1400"/>
              </a:spcBef>
              <a:buFontTx/>
              <a:buChar char="-"/>
            </a:pPr>
            <a:r>
              <a:rPr lang="en-US" sz="2200" dirty="0"/>
              <a:t>Create a dictionary with keys from the extracted column names</a:t>
            </a:r>
          </a:p>
          <a:p>
            <a:pPr marL="742950" lvl="1" indent="-285750">
              <a:spcBef>
                <a:spcPts val="1400"/>
              </a:spcBef>
              <a:buFontTx/>
              <a:buChar char="-"/>
            </a:pPr>
            <a:r>
              <a:rPr lang="en-US" sz="2200" dirty="0"/>
              <a:t>Fill dictionary with data in the table</a:t>
            </a:r>
          </a:p>
          <a:p>
            <a:pPr marL="742950" lvl="1" indent="-285750">
              <a:spcBef>
                <a:spcPts val="1400"/>
              </a:spcBef>
              <a:buFontTx/>
              <a:buChar char="-"/>
            </a:pPr>
            <a:r>
              <a:rPr lang="en-US" sz="2200" dirty="0"/>
              <a:t>Create Pandas data frame from dictionary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414B219-3EA1-75C2-AC4C-BC74F3C86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303349"/>
            <a:ext cx="9001310" cy="501600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Data Collection – </a:t>
            </a:r>
            <a:r>
              <a:rPr lang="en-US" sz="4000" dirty="0">
                <a:solidFill>
                  <a:schemeClr val="tx1"/>
                </a:solidFill>
                <a:latin typeface="+mj-lt"/>
              </a:rPr>
              <a:t>Scraping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2A52E41-73EF-6C64-B18D-938A892CAE5C}"/>
              </a:ext>
            </a:extLst>
          </p:cNvPr>
          <p:cNvSpPr txBox="1"/>
          <p:nvPr/>
        </p:nvSpPr>
        <p:spPr>
          <a:xfrm>
            <a:off x="8303233" y="5879068"/>
            <a:ext cx="183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</a:t>
            </a:r>
            <a:r>
              <a:rPr lang="es-E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lang="es-E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070394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izarra">
  <a:themeElements>
    <a:clrScheme name="Pizarr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izarr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524</TotalTime>
  <Words>1469</Words>
  <Application>Microsoft Office PowerPoint</Application>
  <PresentationFormat>Panorámica</PresentationFormat>
  <Paragraphs>263</Paragraphs>
  <Slides>46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46</vt:i4>
      </vt:variant>
    </vt:vector>
  </HeadingPairs>
  <TitlesOfParts>
    <vt:vector size="57" baseType="lpstr">
      <vt:lpstr>Abadi</vt:lpstr>
      <vt:lpstr>Arial</vt:lpstr>
      <vt:lpstr>Calibri</vt:lpstr>
      <vt:lpstr>Calibri Light</vt:lpstr>
      <vt:lpstr>IBM Plex Mono SemiBold</vt:lpstr>
      <vt:lpstr>IBM Plex Mono Text</vt:lpstr>
      <vt:lpstr>Söhne</vt:lpstr>
      <vt:lpstr>Walbaum Display SemiBold</vt:lpstr>
      <vt:lpstr>Wingdings 2</vt:lpstr>
      <vt:lpstr>Custom Design</vt:lpstr>
      <vt:lpstr>Pizarra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Nerea Caldés</cp:lastModifiedBy>
  <cp:revision>211</cp:revision>
  <dcterms:created xsi:type="dcterms:W3CDTF">2021-04-29T18:58:00Z</dcterms:created>
  <dcterms:modified xsi:type="dcterms:W3CDTF">2023-08-14T05:20:46Z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ICV">
    <vt:lpwstr>0E727723E82C4F14A8E830ACEBE87183</vt:lpwstr>
  </property>
  <property fmtid="{D5CDD505-2E9C-101B-9397-08002B2CF9AE}" pid="4" name="KSOProductBuildVer">
    <vt:lpwstr>1033-11.2.0.11156</vt:lpwstr>
  </property>
</Properties>
</file>